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7C80"/>
    <a:srgbClr val="FFCCFF"/>
    <a:srgbClr val="CCFFCC"/>
    <a:srgbClr val="FFFFCC"/>
    <a:srgbClr val="D60093"/>
    <a:srgbClr val="660033"/>
    <a:srgbClr val="FF4747"/>
    <a:srgbClr val="FFCC66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106" autoAdjust="0"/>
    <p:restoredTop sz="97727" autoAdjust="0"/>
  </p:normalViewPr>
  <p:slideViewPr>
    <p:cSldViewPr>
      <p:cViewPr varScale="1">
        <p:scale>
          <a:sx n="110" d="100"/>
          <a:sy n="110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1DFFA96-792E-420A-B904-CFD82D1936F3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1822F6DF-63D9-4EF2-9C70-13380159D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8875" y="1227138"/>
            <a:ext cx="4418013" cy="3314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Оставить слайд по экономике. Убрать флаги. Почему история? Темно красный убрать – оставляем только выравнивание. Непонятно оставить ли слайд по бюджетам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063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town.ru/netcat_files/Image/gerb_chit.gif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9003" y="97868"/>
            <a:ext cx="7272355" cy="790489"/>
          </a:xfrm>
        </p:spPr>
        <p:txBody>
          <a:bodyPr>
            <a:normAutofit/>
          </a:bodyPr>
          <a:lstStyle>
            <a:lvl1pPr>
              <a:defRPr sz="1846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30025" y="1366717"/>
            <a:ext cx="3683895" cy="2743813"/>
          </a:xfrm>
        </p:spPr>
        <p:txBody>
          <a:bodyPr>
            <a:normAutofit/>
          </a:bodyPr>
          <a:lstStyle>
            <a:lvl1pPr marL="165593" indent="-165593">
              <a:buClr>
                <a:srgbClr val="830051"/>
              </a:buClr>
              <a:defRPr sz="92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6176"/>
            <a:ext cx="2057400" cy="365125"/>
          </a:xfr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2" y="6416176"/>
            <a:ext cx="3086100" cy="365125"/>
          </a:xfr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2041" y="6457422"/>
            <a:ext cx="471879" cy="282626"/>
          </a:xfrm>
        </p:spPr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5230026" y="993603"/>
            <a:ext cx="3683896" cy="345146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292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86535" y="993604"/>
            <a:ext cx="4629150" cy="5119067"/>
          </a:xfrm>
        </p:spPr>
        <p:txBody>
          <a:bodyPr>
            <a:normAutofit/>
          </a:bodyPr>
          <a:lstStyle>
            <a:lvl1pPr marL="0" indent="0">
              <a:buNone/>
              <a:defRPr sz="1108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5236683" y="4264356"/>
            <a:ext cx="1784017" cy="1848314"/>
          </a:xfrm>
        </p:spPr>
        <p:txBody>
          <a:bodyPr>
            <a:normAutofit/>
          </a:bodyPr>
          <a:lstStyle>
            <a:lvl1pPr marL="0" indent="0">
              <a:buNone/>
              <a:defRPr sz="923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7129906" y="4264356"/>
            <a:ext cx="1784017" cy="1848314"/>
          </a:xfrm>
        </p:spPr>
        <p:txBody>
          <a:bodyPr>
            <a:normAutofit/>
          </a:bodyPr>
          <a:lstStyle>
            <a:lvl1pPr marL="0" indent="0">
              <a:buNone/>
              <a:defRPr sz="923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H="1">
            <a:off x="394421" y="922946"/>
            <a:ext cx="85195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9" descr="Картинка 1 из 968">
            <a:hlinkClick r:id="rId2"/>
            <a:extLst>
              <a:ext uri="{FF2B5EF4-FFF2-40B4-BE49-F238E27FC236}">
                <a16:creationId xmlns="" xmlns:a16="http://schemas.microsoft.com/office/drawing/2014/main" id="{87200A93-A39B-D54D-A3AB-7AAB72FD32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4769" y="-33485"/>
            <a:ext cx="729152" cy="101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8052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A5F211-C2E9-4065-9209-3C1B23A2ECF9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026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03" y="292312"/>
            <a:ext cx="7850597" cy="400110"/>
          </a:xfr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solidFill>
                  <a:schemeClr val="bg2">
                    <a:lumMod val="50000"/>
                  </a:schemeClr>
                </a:solidFill>
              </a:rPr>
              <a:t>МИНИСТЕРСТВО ФИНАНСОВ ЗАБАЙКАЛЬСКОГО КРАЯ</a:t>
            </a:r>
            <a:endParaRPr lang="ru-RU" sz="2000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2285992"/>
            <a:ext cx="785138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Изменения бюджетного законодательства </a:t>
            </a:r>
            <a:endParaRPr lang="ru-RU" sz="2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</a:rPr>
              <a:t>сфере регулирования межбюджетных отношений</a:t>
            </a:r>
            <a:endParaRPr lang="ru-RU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5429264"/>
            <a:ext cx="657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Голышева Анна Анатольевна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– начальник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управления в сфере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межбюджетных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отношений с муниципальными образованиями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0482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52" y="285728"/>
            <a:ext cx="6858048" cy="400110"/>
          </a:xfr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solidFill>
                  <a:schemeClr val="bg2">
                    <a:lumMod val="50000"/>
                  </a:schemeClr>
                </a:solidFill>
              </a:rPr>
              <a:t>МИНИСТЕРСТВО ФИНАНСОВ ЗАБАЙКАЛЬСКОГО КРАЯ</a:t>
            </a:r>
            <a:endParaRPr lang="ru-RU" sz="2000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1142984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закон от 02.08.2019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307-ФЗ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внесении изменений в Бюджетный кодекс Российской Федерации в целях совершенствования межбюджетных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отношений»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929190" y="2071678"/>
            <a:ext cx="285752" cy="285752"/>
          </a:xfrm>
          <a:prstGeom prst="downArrow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235743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 Забайкальского края от 20.12.2011 № 608-ЗЗК «О межбюджетных отношениях в Забайкальском крае»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3357562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Забайкальского края № 29 от 14.02.2017 «Об утверждении правил предоставления и распределения субсидий из бюджета Забайкальского края местным бюджетам»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929190" y="3000372"/>
            <a:ext cx="285752" cy="285752"/>
          </a:xfrm>
          <a:prstGeom prst="downArrow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929190" y="4286256"/>
            <a:ext cx="285752" cy="285752"/>
          </a:xfrm>
          <a:prstGeom prst="downArrow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71538" y="4643446"/>
            <a:ext cx="792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Приказы Министерства финансов Забайкальского края: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утверждении предельного уровня софинансирования Забайкальским краем (в процентах) объема расходного обязательства муниципального образования Забайкальского края на 2020 год»;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некоторых вопросах, связанных с заключением соглашений о предоставлении субсидий из бюджета Забайкальского края бюджетам муниципальных образований Забайкальского края».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1506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03" y="292312"/>
            <a:ext cx="7850597" cy="707886"/>
          </a:xfr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Забайкальского края от 20.12.2011 N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608-ЗЗК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межбюджетных отношениях в Забайкальском крае»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00100" y="1000108"/>
            <a:ext cx="79296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МБТ, предоставляемым из краевого бюджета: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субсидий законом о бюджете;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Внесение изменений в распределение субсидий в пределах сумм, утвержденных законом. Вносятся постановлением Правительства случаи и порядок внесения утверждается законом о межбюджетных отношениях;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Субвенции из федерального бюджета распределяются в соответствии с федеральными методиками и используются на цели, предусмотренные федеральными порядками;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Дотации на сбалансированность и иные дотации могут предоставляться с установлением условий и в целях поощрения. Распределяются либо законом о бюджете, либо постановлением Правительства по методике и в порядке, определенном постановлением Правительства;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Иные межбюджетные трансферты представляются в случаях и порядке, предусмотренных законами Забайкальского края и принимаемыми в соответствии с ними постановлениями Правительства на расходные обязательства муниципальных образований.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37890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03" y="292312"/>
            <a:ext cx="7850597" cy="707886"/>
          </a:xfr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Забайкальского края от 20.12.2011 N 608-ЗЗК «О межбюджетных отношениях в Забайкальском крае»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00100" y="1000108"/>
            <a:ext cx="79296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МБТ, предоставляемым из местных бюджетов: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Учтена возможность предоставления субсидий из бюджета одного муниципального образования бюджету другого муниципального образования.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38914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142852"/>
            <a:ext cx="7286676" cy="830997"/>
          </a:xfr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Забайкальского края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29 от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14.02.2017 «Об утверждении правил предоставления и распределения субсидий из бюджета Забайкальского края местным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бюджетам»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00100" y="1000108"/>
            <a:ext cx="792961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Изменения внесены постановлением Правительства № 478 от 12.12.2019 года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Субсидии предусматриваются в соответствии с перечнем, утверждаемым законом о бюджете;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Порядки предоставления и распределения устанавливаются нормативными правовыми актами Правительства, если субсидия предусмотрена государственной программой, порядок устанавливается соответствующей программой;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Установлены требования к содержанию порядков;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Соглашения заключаются в электронном виде в ПК «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Бюджет-СМАРТ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Про» в соответствии с типовой формой, утверждаемой Минфином Забайкальского края;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Соглашение заключается на срок, который не может быть менее срока, на который утверждено распределение субсидий;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случае уточнения объема ассигнований (внесение изменений в распределение законом о бюджете или перераспределение постановлением Правительства) соответствующие изменения вносятся в соглашение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39938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00" y="142852"/>
            <a:ext cx="7215238" cy="830997"/>
          </a:xfr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Забайкальского края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29 от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14.02.2017 «Об утверждении правил предоставления и распределения субсидий из бюджета Забайкальского края местным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бюджетам»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000108"/>
            <a:ext cx="79296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Перечисление субсидий осуществляется в соответствии с порядком УФК в виде подкрепления фактически произведенных кассовых расходов из бюджета муниципального образования в пределах доведенных </a:t>
            </a:r>
            <a:r>
              <a:rPr lang="ru-RU" sz="1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ГРБСом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предельных объемов финансирования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Определены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случаи нарушения муниципальными образованиями обязательств, предусмотренных соглашениями и методики расчета сумм возвратов средств субсидий по каждому нарушению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ГРБС определен ответственным за расчет объема средств, подлежащего возврату при нарушении обязательств муниципальным образованием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отсутствии на 30 марта или на 30-ый день со дня вступления в силу закона о внесении изменений в закон о бюджете заключенного соглашения на предоставление субсидий средства подлежат перераспределению другому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ГРБС;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Утвержден порядок определения уровня софинансирования Забайкальским краем расходного обязательства муниципального образования и порядок освобождения муниципальных образований от принятия мер ответственности за нарушения обязательств по соглашению.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40962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38" y="292312"/>
            <a:ext cx="7158062" cy="400110"/>
          </a:xfr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Министерства финансов Забайкальского края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00100" y="1000108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317-пд «Об утверждении предельного уровня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софинансирования Забайкальским краем (в процентах) объема расходного обязательства муниципального образования Забайкальского края на 2020 год»: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софинансирования установлен для субсидий, предоставляемых бюджетам муниципальных образований из бюджета Забайкальского края;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отношении субсидий, предоставляемых в целях софинансирования расходных обязательств муниципальных образований, возникших при реализации государственных программ и (или) региональных проектов предусматривается в размере не более 99%;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отношении субсидий, предоставляемых на конкурсной основе уровень софинансирования определяется по условиям конкурса, но не более 99%.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41986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38" y="292312"/>
            <a:ext cx="7158062" cy="400110"/>
          </a:xfr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Министерства финансов Забайкальского края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85852" y="500042"/>
            <a:ext cx="7715304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327-пд «О некоторых вопросах,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связанных с заключением соглашений о предоставлении субсидий из бюджета Забайкальского края бюджетам муниципальных образований Забайкальского края»: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Соглашения заключаются в электронном виде в ПК «</a:t>
            </a:r>
            <a:r>
              <a:rPr lang="ru-RU" sz="15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Бюджет-СМАРТ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про»;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5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Утверждена типовая форма соглашения;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5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Приложениями регламентированы: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Перечень мероприятий, в целях софинансирования которых предоставляется субсидия (обязательно для заполнения всеми);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Перечень объектов строительства и (или) приобретения объектов недвижимого имущества;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Перечень объектов капитального и (или) текущего ремонта объектов недвижимого имущества;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График выполнения работ по строительству, ремонту, приобретению объектов недвижимого имущества;</a:t>
            </a: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График перечисления субсидии (обязательно для заполнения всеми);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Показатели результатов использования субсидии 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(обязательно для заполнения всеми</a:t>
            </a: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Отчет о расходах;</a:t>
            </a: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Отчет о достижении значений показателей результативности.</a:t>
            </a:r>
            <a:endParaRPr kumimoji="0" lang="ru-RU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4676F63D-BC9D-4139-BC4B-CDEBFF73A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8423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43010" name="think-cell Slide" r:id="rId5" imgW="360" imgH="360" progId="">
              <p:embed/>
            </p:oleObj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46BF260-8496-48F1-97C9-25E5769643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3776AF9-A4B6-4411-82FF-C8C63B63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38" y="292312"/>
            <a:ext cx="7158062" cy="400110"/>
          </a:xfrm>
        </p:spPr>
        <p:txBody>
          <a:bodyPr wrap="square">
            <a:spAutoFit/>
          </a:bodyPr>
          <a:lstStyle/>
          <a:p>
            <a:pPr algn="ctr"/>
            <a:r>
              <a:rPr lang="ru-RU" sz="2000" cap="all" dirty="0" smtClean="0">
                <a:solidFill>
                  <a:schemeClr val="bg2">
                    <a:lumMod val="50000"/>
                  </a:schemeClr>
                </a:solidFill>
              </a:rPr>
              <a:t>МИНИСТЕРСТВО ФИНАНСОВ ЗАБАЙКАЛЬСКОГО КРАЯ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00100" y="2928934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Доклад закончен, благодарю за внимание!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431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jiLM9LRJWO_5RCZj4vg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800</TotalTime>
  <Words>1056</Words>
  <Application>Microsoft Office PowerPoint</Application>
  <PresentationFormat>Экран (4:3)</PresentationFormat>
  <Paragraphs>102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think-cell Slide</vt:lpstr>
      <vt:lpstr>МИНИСТЕРСТВО ФИНАНСОВ ЗАБАЙКАЛЬСКОГО КРАЯ</vt:lpstr>
      <vt:lpstr>МИНИСТЕРСТВО ФИНАНСОВ ЗАБАЙКАЛЬСКОГО КРАЯ</vt:lpstr>
      <vt:lpstr>Закон Забайкальского края от 20.12.2011 N 608-ЗЗК  «О межбюджетных отношениях в Забайкальском крае»</vt:lpstr>
      <vt:lpstr>Закон Забайкальского края от 20.12.2011 N 608-ЗЗК «О межбюджетных отношениях в Забайкальском крае»</vt:lpstr>
      <vt:lpstr>Постановление Правительства Забайкальского края № 29 от 14.02.2017 «Об утверждении правил предоставления и распределения субсидий из бюджета Забайкальского края местным бюджетам» </vt:lpstr>
      <vt:lpstr>Постановление Правительства Забайкальского края № 29 от 14.02.2017 «Об утверждении правил предоставления и распределения субсидий из бюджета Забайкальского края местным бюджетам» </vt:lpstr>
      <vt:lpstr>Приказы Министерства финансов Забайкальского края</vt:lpstr>
      <vt:lpstr>Приказы Министерства финансов Забайкальского края</vt:lpstr>
      <vt:lpstr>МИНИСТЕРСТВО ФИНАНСОВ ЗАБАЙКАЛЬСКОГО КРАЯ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Забайкальского края</dc:title>
  <dc:creator>V</dc:creator>
  <cp:lastModifiedBy>АГолышева</cp:lastModifiedBy>
  <cp:revision>131</cp:revision>
  <cp:lastPrinted>2017-05-24T02:44:15Z</cp:lastPrinted>
  <dcterms:created xsi:type="dcterms:W3CDTF">2013-07-04T20:11:50Z</dcterms:created>
  <dcterms:modified xsi:type="dcterms:W3CDTF">2020-01-20T05:16:47Z</dcterms:modified>
</cp:coreProperties>
</file>